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6" r:id="rId4"/>
    <p:sldId id="269" r:id="rId5"/>
    <p:sldId id="263" r:id="rId6"/>
    <p:sldId id="270" r:id="rId7"/>
    <p:sldId id="273" r:id="rId8"/>
    <p:sldId id="258" r:id="rId9"/>
    <p:sldId id="274" r:id="rId10"/>
    <p:sldId id="275" r:id="rId11"/>
    <p:sldId id="27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49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33" autoAdjust="0"/>
  </p:normalViewPr>
  <p:slideViewPr>
    <p:cSldViewPr snapToGrid="0">
      <p:cViewPr varScale="1">
        <p:scale>
          <a:sx n="78" d="100"/>
          <a:sy n="78" d="100"/>
        </p:scale>
        <p:origin x="4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7D69-5B3A-4D66-9BB4-4E607E04A87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507FE-4CB9-472D-88CB-44A30C99E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436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7D69-5B3A-4D66-9BB4-4E607E04A87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507FE-4CB9-472D-88CB-44A30C99E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252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7D69-5B3A-4D66-9BB4-4E607E04A87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507FE-4CB9-472D-88CB-44A30C99E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871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7D69-5B3A-4D66-9BB4-4E607E04A87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507FE-4CB9-472D-88CB-44A30C99E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315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7D69-5B3A-4D66-9BB4-4E607E04A87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507FE-4CB9-472D-88CB-44A30C99E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271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7D69-5B3A-4D66-9BB4-4E607E04A87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507FE-4CB9-472D-88CB-44A30C99E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258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7D69-5B3A-4D66-9BB4-4E607E04A87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507FE-4CB9-472D-88CB-44A30C99E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687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7D69-5B3A-4D66-9BB4-4E607E04A87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507FE-4CB9-472D-88CB-44A30C99E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476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7D69-5B3A-4D66-9BB4-4E607E04A87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507FE-4CB9-472D-88CB-44A30C99E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96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7D69-5B3A-4D66-9BB4-4E607E04A87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507FE-4CB9-472D-88CB-44A30C99E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890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7D69-5B3A-4D66-9BB4-4E607E04A87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507FE-4CB9-472D-88CB-44A30C99E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060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17D69-5B3A-4D66-9BB4-4E607E04A87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07FE-4CB9-472D-88CB-44A30C99E8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88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RementovAN@serconsrus.com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406" t="12222" b="15139"/>
          <a:stretch/>
        </p:blipFill>
        <p:spPr>
          <a:xfrm>
            <a:off x="1762125" y="696176"/>
            <a:ext cx="8653271" cy="3586102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90280" y="4586202"/>
            <a:ext cx="9196960" cy="74333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dirty="0" smtClean="0">
                <a:solidFill>
                  <a:srgbClr val="14498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Допущения реализуемые в рамках разработки</a:t>
            </a:r>
            <a:br>
              <a:rPr lang="ru-RU" sz="2800" b="1" dirty="0" smtClean="0">
                <a:solidFill>
                  <a:srgbClr val="14498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 smtClean="0">
                <a:solidFill>
                  <a:srgbClr val="14498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специальных технических условий в части обеспечения пожарной безопасности </a:t>
            </a:r>
            <a:endParaRPr lang="ru-RU" sz="2800" b="1" dirty="0">
              <a:solidFill>
                <a:srgbClr val="14498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76978" y="3450243"/>
            <a:ext cx="519112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Выступление</a:t>
            </a: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тему: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805" y="392252"/>
            <a:ext cx="1365320" cy="30392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457485" y="5926060"/>
            <a:ext cx="34671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Спикер:</a:t>
            </a:r>
          </a:p>
          <a:p>
            <a:r>
              <a:rPr lang="ru-RU" sz="1400" b="1" dirty="0" err="1" smtClean="0"/>
              <a:t>Рементов</a:t>
            </a:r>
            <a:r>
              <a:rPr lang="ru-RU" sz="1400" b="1" dirty="0" smtClean="0"/>
              <a:t> </a:t>
            </a:r>
            <a:r>
              <a:rPr lang="ru-RU" sz="1400" b="1" dirty="0"/>
              <a:t>Андрей </a:t>
            </a:r>
            <a:r>
              <a:rPr lang="ru-RU" sz="1400" b="1" dirty="0" smtClean="0"/>
              <a:t>Николаевич</a:t>
            </a:r>
            <a:endParaRPr lang="en-US" sz="1400" b="1" dirty="0" smtClean="0"/>
          </a:p>
          <a:p>
            <a:endParaRPr lang="ru-RU" sz="1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107552" y="5987616"/>
            <a:ext cx="34671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/>
              <a:t>Руководитель департамента специальной документации и пожарного риска</a:t>
            </a:r>
            <a:endParaRPr lang="ru-RU" sz="1200" i="1" dirty="0"/>
          </a:p>
          <a:p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60638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6400" y="607160"/>
            <a:ext cx="10515600" cy="4587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Допущения в рамках разработки пожарных СТУ</a:t>
            </a:r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37682" y="1065900"/>
            <a:ext cx="1073996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Проектирование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аварийных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выходов из технических пространств, относящихся к пожарному отсеку жилой части здания, предназначенных только для прокладки инженерных сетей без размещения инженерного оборудования, через люки размерами не менее 0,6×0,8 м по закрепленным металлическим стремянкам или через двери размерами не менее 0,75×1,5 м,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устройства отдельных эвакуационных выходов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Проектирование жилых этажей без пожаротушения (только в автостоянке) (если здание выше 75 метров и проектирование по СП477)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Проектирование 2-го типа СОУЭ (взамен 3-го) на жилых этажах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(если здание выше 75 метров и проектирование по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СП477)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Отсутствие естественного освещения в незадымляемых лестничных клетках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Отсутствие тамбур-шлюза из выхода лестничной клетки в вестибюль первого этажа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Устройство только одного тамбур-шлюза перед лифтом в подземной автостоянке.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02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/>
          </p:cNvSpPr>
          <p:nvPr/>
        </p:nvSpPr>
        <p:spPr>
          <a:xfrm>
            <a:off x="473798" y="1086706"/>
            <a:ext cx="11244404" cy="33857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17392" y="2277237"/>
            <a:ext cx="51572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Рементов</a:t>
            </a:r>
            <a:r>
              <a:rPr lang="ru-RU" sz="2400" b="1" dirty="0" smtClean="0"/>
              <a:t> </a:t>
            </a:r>
            <a:r>
              <a:rPr lang="ru-RU" sz="2400" b="1" dirty="0"/>
              <a:t>Андрей </a:t>
            </a:r>
            <a:r>
              <a:rPr lang="ru-RU" sz="2400" b="1" dirty="0" smtClean="0"/>
              <a:t>Николаевич</a:t>
            </a:r>
            <a:endParaRPr lang="en-US" sz="2400" b="1" dirty="0" smtClean="0"/>
          </a:p>
          <a:p>
            <a:pPr algn="ctr"/>
            <a:endParaRPr lang="ru-RU" b="1" dirty="0"/>
          </a:p>
          <a:p>
            <a:pPr algn="ctr"/>
            <a:r>
              <a:rPr lang="ru-RU" dirty="0" smtClean="0"/>
              <a:t>Руководитель департамента специальной документации и пожарного риска</a:t>
            </a:r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ru-RU" dirty="0" smtClean="0"/>
              <a:t>Тел</a:t>
            </a:r>
            <a:r>
              <a:rPr lang="ru-RU" dirty="0"/>
              <a:t>.:  +7 (495) 274-01-01, доб.: 8733</a:t>
            </a:r>
          </a:p>
          <a:p>
            <a:pPr algn="ctr"/>
            <a:r>
              <a:rPr lang="ru-RU" dirty="0"/>
              <a:t>Моб.: +7 (999) </a:t>
            </a:r>
            <a:r>
              <a:rPr lang="ru-RU" dirty="0" smtClean="0"/>
              <a:t>667-42-62</a:t>
            </a:r>
            <a:endParaRPr lang="en-US" dirty="0" smtClean="0"/>
          </a:p>
          <a:p>
            <a:pPr algn="ctr"/>
            <a:endParaRPr lang="ru-RU" dirty="0"/>
          </a:p>
          <a:p>
            <a:pPr algn="ctr"/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</a:t>
            </a:r>
            <a:r>
              <a:rPr lang="ru-RU" dirty="0" smtClean="0">
                <a:hlinkClick r:id="rId2"/>
              </a:rPr>
              <a:t>RementovAN@serconsrus.com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70363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736601"/>
            <a:ext cx="10515600" cy="45874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выступления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473798" y="1086706"/>
            <a:ext cx="11244404" cy="33857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54182" y="1976391"/>
            <a:ext cx="93567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что 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такое 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специальные технические условия (СТУ); 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порядок разработки СТУ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примеры работ и примеры писем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Что такое КИТОМ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допущения реализуемые в рамках разработки пожарных СТУ;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ответы на 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вопросы, дискуссия.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57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5951" y="356457"/>
            <a:ext cx="10515600" cy="45874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Что такое СТУ</a:t>
            </a:r>
            <a:endParaRPr lang="ru-R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445223" y="1086706"/>
            <a:ext cx="11244404" cy="33857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10949" y="1316076"/>
            <a:ext cx="549545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Специальные технические усло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вия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это документ, содержащий нормативные требования для проектирования конкретного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объекта. </a:t>
            </a:r>
            <a:endParaRPr lang="en-US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ru-RU" sz="2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Разработка 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СТУ </a:t>
            </a:r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осуществляется: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случае </a:t>
            </a:r>
            <a:r>
              <a:rPr lang="ru-RU" sz="200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отсутствия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требования для проектирования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объекта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случае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вынужденного </a:t>
            </a:r>
            <a:r>
              <a:rPr lang="ru-RU" sz="200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отступления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требований безопасности.</a:t>
            </a: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1" r="905" b="5972"/>
          <a:stretch/>
        </p:blipFill>
        <p:spPr>
          <a:xfrm>
            <a:off x="7443554" y="585827"/>
            <a:ext cx="4105275" cy="583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76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1757"/>
            <a:ext cx="10515600" cy="45874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Порядок разработки СТУ</a:t>
            </a:r>
            <a:endParaRPr lang="ru-RU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473798" y="1086706"/>
            <a:ext cx="11244404" cy="33857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97207"/>
              </p:ext>
            </p:extLst>
          </p:nvPr>
        </p:nvGraphicFramePr>
        <p:xfrm>
          <a:off x="579542" y="1273937"/>
          <a:ext cx="11032916" cy="5031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82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582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582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7582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46966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СТУ в части строительной безопасности </a:t>
                      </a:r>
                      <a:r>
                        <a:rPr lang="ru-RU" b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(общестроительные)</a:t>
                      </a:r>
                      <a:endParaRPr lang="ru-RU" b="0" dirty="0">
                        <a:solidFill>
                          <a:srgbClr val="00B0F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rgbClr val="14498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СТУ в части промышленной</a:t>
                      </a:r>
                      <a:r>
                        <a:rPr lang="ru-RU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безопасности </a:t>
                      </a:r>
                      <a:r>
                        <a:rPr lang="ru-RU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(промышленные)</a:t>
                      </a:r>
                      <a:endParaRPr lang="ru-RU" b="0" dirty="0">
                        <a:solidFill>
                          <a:srgbClr val="00B0F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rgbClr val="14498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СТУ в части</a:t>
                      </a:r>
                      <a:r>
                        <a:rPr lang="ru-RU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сейсмической безопасности </a:t>
                      </a:r>
                      <a:r>
                        <a:rPr lang="ru-RU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ru-RU" b="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сейсмобезопасность</a:t>
                      </a:r>
                      <a:r>
                        <a:rPr lang="ru-RU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ru-RU" b="0" dirty="0">
                        <a:solidFill>
                          <a:srgbClr val="00B0F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rgbClr val="14498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СТУ</a:t>
                      </a:r>
                      <a:r>
                        <a:rPr lang="ru-RU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в части пожарной безопасности </a:t>
                      </a:r>
                      <a:r>
                        <a:rPr lang="ru-RU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(пожарные)</a:t>
                      </a:r>
                      <a:endParaRPr lang="ru-RU" b="0" dirty="0">
                        <a:solidFill>
                          <a:srgbClr val="00B0F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rgbClr val="14498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01486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Согласование СТУ только в Минстрое России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Согласование СТУ только в МЧС России</a:t>
                      </a:r>
                      <a:endParaRPr lang="ru-RU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r>
                        <a:rPr lang="ru-RU" sz="14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(с 27.04.2020) 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94647">
                <a:tc gridSpan="4"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2065338" indent="177800" algn="l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Разработка</a:t>
                      </a:r>
                      <a:r>
                        <a:rPr lang="ru-RU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первой редакции СТУ</a:t>
                      </a:r>
                    </a:p>
                    <a:p>
                      <a:pPr marL="2065338" indent="177800" algn="l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Выполнение расчетов в рамках СТУ при необходимости </a:t>
                      </a:r>
                    </a:p>
                    <a:p>
                      <a:pPr marL="2065338" indent="177800" algn="l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Отработка замечаний</a:t>
                      </a:r>
                      <a:r>
                        <a:rPr lang="en-US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</a:t>
                      </a:r>
                      <a:r>
                        <a:rPr lang="ru-RU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предложений</a:t>
                      </a:r>
                      <a:r>
                        <a:rPr lang="en-US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</a:t>
                      </a:r>
                      <a:r>
                        <a:rPr lang="ru-RU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рекомендаций от заказчика</a:t>
                      </a:r>
                    </a:p>
                    <a:p>
                      <a:pPr marL="2065338" indent="177800" algn="l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Проведение совещаний с заказчиком</a:t>
                      </a:r>
                    </a:p>
                    <a:p>
                      <a:pPr marL="2065338" indent="177800" algn="l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Утверждение СТУ и подготовка пакета документов для подачи</a:t>
                      </a:r>
                    </a:p>
                    <a:p>
                      <a:pPr marL="2065338" indent="177800" algn="l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Согласование СТУ </a:t>
                      </a:r>
                    </a:p>
                    <a:p>
                      <a:pPr marL="2065338" indent="177800" algn="l">
                        <a:buFont typeface="Arial" panose="020B0604020202020204" pitchFamily="34" charset="0"/>
                        <a:buChar char="•"/>
                      </a:pPr>
                      <a:r>
                        <a:rPr lang="ru-RU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Передача СТУ заказчику</a:t>
                      </a:r>
                    </a:p>
                    <a:p>
                      <a:pPr algn="ctr"/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115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22791"/>
            <a:ext cx="10515600" cy="4587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Примеры работ</a:t>
            </a:r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2606" y="823866"/>
            <a:ext cx="6024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Письмо Минстроя о согласовании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43897" y="823866"/>
            <a:ext cx="4276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Титульный лист СТУ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b="8842"/>
          <a:stretch/>
        </p:blipFill>
        <p:spPr>
          <a:xfrm>
            <a:off x="6943897" y="1606855"/>
            <a:ext cx="3761558" cy="47516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504" y="1457206"/>
            <a:ext cx="3657917" cy="529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17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/>
          </p:cNvSpPr>
          <p:nvPr/>
        </p:nvSpPr>
        <p:spPr>
          <a:xfrm>
            <a:off x="473798" y="1086706"/>
            <a:ext cx="11244404" cy="33857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3798" y="732082"/>
            <a:ext cx="4005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Письмо МЧС о согласовании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90933" y="658348"/>
            <a:ext cx="4006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Заключение МЧС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2"/>
          <a:stretch/>
        </p:blipFill>
        <p:spPr>
          <a:xfrm>
            <a:off x="4282011" y="1489074"/>
            <a:ext cx="3799766" cy="50560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15"/>
          <a:stretch/>
        </p:blipFill>
        <p:spPr>
          <a:xfrm>
            <a:off x="8005402" y="1574990"/>
            <a:ext cx="3777463" cy="4028016"/>
          </a:xfrm>
          <a:prstGeom prst="rect">
            <a:avLst/>
          </a:prstGeom>
        </p:spPr>
      </p:pic>
      <p:sp>
        <p:nvSpPr>
          <p:cNvPr id="11" name="Заголовок 3"/>
          <p:cNvSpPr>
            <a:spLocks noGrp="1"/>
          </p:cNvSpPr>
          <p:nvPr>
            <p:ph type="title"/>
          </p:nvPr>
        </p:nvSpPr>
        <p:spPr>
          <a:xfrm>
            <a:off x="838200" y="322791"/>
            <a:ext cx="10515600" cy="4587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Примеры работ</a:t>
            </a:r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lum bright="7000" contrast="8000"/>
          </a:blip>
          <a:srcRect l="7836" t="5733" r="4354" b="2085"/>
          <a:stretch/>
        </p:blipFill>
        <p:spPr>
          <a:xfrm>
            <a:off x="700610" y="1160440"/>
            <a:ext cx="3581401" cy="516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31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/>
          </p:cNvSpPr>
          <p:nvPr/>
        </p:nvSpPr>
        <p:spPr>
          <a:xfrm>
            <a:off x="473798" y="1086706"/>
            <a:ext cx="11244404" cy="33857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11479" y="801779"/>
            <a:ext cx="4005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Письмо МЧС о согласовании</a:t>
            </a:r>
          </a:p>
        </p:txBody>
      </p:sp>
      <p:sp>
        <p:nvSpPr>
          <p:cNvPr id="11" name="Заголовок 3"/>
          <p:cNvSpPr>
            <a:spLocks noGrp="1"/>
          </p:cNvSpPr>
          <p:nvPr>
            <p:ph type="title"/>
          </p:nvPr>
        </p:nvSpPr>
        <p:spPr>
          <a:xfrm>
            <a:off x="838200" y="322791"/>
            <a:ext cx="10515600" cy="4587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КИТОМ (Комплекс инженерно-технических и организационных мероприятий</a:t>
            </a:r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928" y="1179498"/>
            <a:ext cx="4012662" cy="567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54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6400" y="607160"/>
            <a:ext cx="10515600" cy="4587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Допущения в рамках разработки пожарных СТУ</a:t>
            </a:r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37682" y="1065900"/>
            <a:ext cx="1073996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Устройство незадымляемой лестничной клетки типа Н2 с поэтажным входом в нее через тамбур-шлюзы с подпором воздуха при пожаре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(взамен Н1 с поэтажными балконами)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Устройство квартир, расположенных на высоте более 15 м., без устройства аварийных выходов на балконы (лоджии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Противопожарные пояса менее 1,2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 не менее 0,6 м)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Размещение дизель-генераторной установки (ДГУ) в самом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здании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Замена противопожарных дверей, ворот,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окон, штор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дренчерную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водяную завесу (тонкораспыленные оросители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Увеличение площади пожарного отсека подземной автостоянке (более нормативной) и деление ее на зоны, вместо деления на отсеки (стенами 150 минут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(принятие единым пожарным отсеком)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Размещение в объеме подземной парковки кладовых для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жильцов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Размещение </a:t>
            </a:r>
            <a:r>
              <a:rPr lang="ru-RU" sz="2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внеквартирных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кладовых на жилых этажах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Проектирование многоуровневой квартиры с расположением второго уровня выше 18 м от отметки проезда для пожарных машин, при отсутствии эвакуационного выхода со второго уровня в эвакуационную лестничную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клетку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41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6400" y="607160"/>
            <a:ext cx="10515600" cy="4587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Допущения в рамках разработки пожарных СТУ</a:t>
            </a:r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37682" y="1065900"/>
            <a:ext cx="1073996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Проектирование общего вестибюля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жилых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секций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Проектирование одного эвакуационного выхода из жилых секций с площадью квартир до 580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</a:t>
            </a:r>
            <a:r>
              <a:rPr lang="ru-RU" sz="2000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Проектирование здания без устройства сквозных проходов через лестничные клетки на расстоянии не более 100 метров один от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другого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Проектирование подъезда для пожарных подразделений с одной продольной стороны (вместо требуемых двух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Выбор типа противопожарной преграды до смежных объектов (зданий, сооружений, АЗС, лесопарков, лесных насаждений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Хранения и зарядки электромобилей в автостоянке, в том числе с литий-ионными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аккумуляторами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Проектирование выхода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 лифтов непосредственно во </a:t>
            </a:r>
            <a:r>
              <a:rPr lang="ru-RU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внеквартирный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коридор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Предусмотр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сообщения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вестибюлей общественной и жилой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частей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Проектирование общих пассажирских лифтов 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обслуживания двух подземных этажей (встроенной автостоянки), общественной части, размещенной на цокольном этаже, и надземных жилых 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этажей. (в том числе лифты для пожарных).</a:t>
            </a:r>
          </a:p>
        </p:txBody>
      </p:sp>
    </p:spTree>
    <p:extLst>
      <p:ext uri="{BB962C8B-B14F-4D97-AF65-F5344CB8AC3E}">
        <p14:creationId xmlns:p14="http://schemas.microsoft.com/office/powerpoint/2010/main" val="380269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692</Words>
  <Application>Microsoft Office PowerPoint</Application>
  <PresentationFormat>Широкоэкранный</PresentationFormat>
  <Paragraphs>82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Times New Roman</vt:lpstr>
      <vt:lpstr>Тема Office</vt:lpstr>
      <vt:lpstr>Допущения реализуемые в рамках разработки специальных технических условий в части обеспечения пожарной безопасности </vt:lpstr>
      <vt:lpstr>Программа выступления</vt:lpstr>
      <vt:lpstr>Что такое СТУ</vt:lpstr>
      <vt:lpstr>Порядок разработки СТУ</vt:lpstr>
      <vt:lpstr>Примеры работ</vt:lpstr>
      <vt:lpstr>Примеры работ</vt:lpstr>
      <vt:lpstr>КИТОМ (Комплекс инженерно-технических и организационных мероприятий</vt:lpstr>
      <vt:lpstr>Допущения в рамках разработки пожарных СТУ</vt:lpstr>
      <vt:lpstr>Допущения в рамках разработки пожарных СТУ</vt:lpstr>
      <vt:lpstr>Допущения в рамках разработки пожарных СТУ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Специальные Технические Условия на обеспечение пожарной безопасности</dc:title>
  <dc:creator>Рементов Андрей Н.</dc:creator>
  <cp:lastModifiedBy>Рогова Любовь Владимировна</cp:lastModifiedBy>
  <cp:revision>56</cp:revision>
  <dcterms:created xsi:type="dcterms:W3CDTF">2017-09-20T13:37:10Z</dcterms:created>
  <dcterms:modified xsi:type="dcterms:W3CDTF">2021-11-09T06:11:42Z</dcterms:modified>
</cp:coreProperties>
</file>